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79" r:id="rId7"/>
    <p:sldId id="260" r:id="rId8"/>
    <p:sldId id="261" r:id="rId9"/>
    <p:sldId id="262" r:id="rId10"/>
    <p:sldId id="263" r:id="rId11"/>
    <p:sldId id="264" r:id="rId12"/>
    <p:sldId id="265" r:id="rId13"/>
    <p:sldId id="280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9CAF1-ABB5-46BB-8E21-5351B53A0373}" type="datetimeFigureOut">
              <a:rPr lang="de-DE" smtClean="0"/>
              <a:pPr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A5739-D69B-4ABA-A10D-E6D1A18073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dirty="0" smtClean="0"/>
              <a:t>Einführung in das Betreuungsrecht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de-DE" sz="2800" dirty="0" smtClean="0"/>
              <a:t>Rechtsanwalt </a:t>
            </a:r>
            <a:r>
              <a:rPr lang="de-DE" sz="2800" dirty="0" smtClean="0"/>
              <a:t>Helmer Tieben</a:t>
            </a:r>
          </a:p>
          <a:p>
            <a:pPr algn="l"/>
            <a:r>
              <a:rPr lang="de-DE" sz="2800" dirty="0" smtClean="0"/>
              <a:t>Rechtsanwaltskanzlei </a:t>
            </a:r>
            <a:r>
              <a:rPr lang="de-DE" sz="2800" dirty="0" err="1" smtClean="0"/>
              <a:t>mth</a:t>
            </a:r>
            <a:r>
              <a:rPr lang="de-DE" sz="2800" dirty="0" smtClean="0"/>
              <a:t> </a:t>
            </a:r>
            <a:r>
              <a:rPr lang="de-DE" sz="2800" dirty="0" err="1" smtClean="0"/>
              <a:t>Tieben</a:t>
            </a:r>
            <a:r>
              <a:rPr lang="de-DE" sz="2800" dirty="0" smtClean="0"/>
              <a:t> &amp; Partner</a:t>
            </a:r>
            <a:endParaRPr lang="de-DE" sz="2800" dirty="0" smtClean="0"/>
          </a:p>
          <a:p>
            <a:pPr algn="l"/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§ 1896 BGB regelt die Voraussetzungen der Betreuung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Eine Betreuung kann für Volljährige eingerichtet werden bei</a:t>
            </a:r>
          </a:p>
          <a:p>
            <a:pPr marL="0" indent="0">
              <a:buFontTx/>
              <a:buChar char="-"/>
            </a:pPr>
            <a:r>
              <a:rPr lang="de-DE" sz="2400" dirty="0" smtClean="0"/>
              <a:t> Psychischer Krankheit, z. B. Schizophrenie</a:t>
            </a:r>
          </a:p>
          <a:p>
            <a:pPr marL="0" indent="0">
              <a:buFontTx/>
              <a:buChar char="-"/>
            </a:pPr>
            <a:r>
              <a:rPr lang="de-DE" sz="2400" dirty="0" smtClean="0"/>
              <a:t> Körperlicher Behinderung, z. B. Lähmung</a:t>
            </a:r>
          </a:p>
          <a:p>
            <a:pPr marL="0" indent="0">
              <a:buFontTx/>
              <a:buChar char="-"/>
            </a:pPr>
            <a:r>
              <a:rPr lang="de-DE" sz="2400" dirty="0" smtClean="0"/>
              <a:t> Geistiger Behinderung, z. B. Down-Syndrom</a:t>
            </a:r>
          </a:p>
          <a:p>
            <a:pPr marL="0" indent="0">
              <a:buFontTx/>
              <a:buChar char="-"/>
            </a:pPr>
            <a:r>
              <a:rPr lang="de-DE" sz="2400" dirty="0" smtClean="0"/>
              <a:t>Seelische Behinderung, z. B. Psychose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b="1" dirty="0"/>
              <a:t>u</a:t>
            </a:r>
            <a:r>
              <a:rPr lang="de-DE" sz="2400" b="1" dirty="0" smtClean="0"/>
              <a:t>nd </a:t>
            </a:r>
            <a:r>
              <a:rPr lang="de-DE" sz="2400" dirty="0" smtClean="0"/>
              <a:t>wenn der Betroffene infolge der Beeinträchtigung seine Angelegenheiten nicht selbst besorgen kann.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de-DE" sz="2400" b="1" dirty="0" smtClean="0"/>
              <a:t>Grundsatz der Erforderlichkeit: </a:t>
            </a:r>
          </a:p>
          <a:p>
            <a:pPr marL="0" indent="0">
              <a:buNone/>
            </a:pPr>
            <a:r>
              <a:rPr lang="de-DE" sz="2400" dirty="0" smtClean="0"/>
              <a:t>Ein Betreuer darf nur für die Angelegenheiten bzw. Aufgaben bestellt werden, die tatsächlich anfallen und die nicht ebenso gut durch den Betroffenen oder durch andere Hilfen erledigt werden können.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b="1" dirty="0" smtClean="0"/>
              <a:t>Beschränkung auf bestimmte Aufgabenkreise:</a:t>
            </a:r>
          </a:p>
          <a:p>
            <a:pPr marL="0" indent="0">
              <a:buNone/>
            </a:pPr>
            <a:r>
              <a:rPr lang="de-DE" sz="2400" dirty="0" smtClean="0"/>
              <a:t>-</a:t>
            </a:r>
            <a:r>
              <a:rPr lang="de-DE" sz="2400" b="1" dirty="0" smtClean="0"/>
              <a:t>	</a:t>
            </a:r>
            <a:r>
              <a:rPr lang="de-DE" sz="2400" dirty="0" smtClean="0"/>
              <a:t>Vermögenssorge</a:t>
            </a:r>
          </a:p>
          <a:p>
            <a:pPr marL="0" indent="0">
              <a:buFontTx/>
              <a:buChar char="-"/>
            </a:pPr>
            <a:r>
              <a:rPr lang="de-DE" sz="2400" dirty="0" smtClean="0"/>
              <a:t> 	Gesundheitssorge</a:t>
            </a:r>
          </a:p>
          <a:p>
            <a:pPr marL="0" indent="0">
              <a:buFontTx/>
              <a:buChar char="-"/>
            </a:pPr>
            <a:r>
              <a:rPr lang="de-DE" sz="2400" dirty="0" smtClean="0"/>
              <a:t> 	Aufenthaltsbestimmung</a:t>
            </a:r>
          </a:p>
          <a:p>
            <a:pPr marL="0" indent="0">
              <a:buNone/>
            </a:pPr>
            <a:r>
              <a:rPr lang="de-DE" sz="2400" dirty="0" smtClean="0"/>
              <a:t>- 	Vertretung gegenüber Behörden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400" b="1" dirty="0" smtClean="0"/>
              <a:t>Subsidiarität der Betreuung:</a:t>
            </a:r>
          </a:p>
          <a:p>
            <a:pPr>
              <a:buNone/>
            </a:pPr>
            <a:r>
              <a:rPr lang="de-DE" sz="2400" dirty="0" smtClean="0"/>
              <a:t>Eine Vorsorgevollmacht geht der Betreuung vor.</a:t>
            </a:r>
          </a:p>
          <a:p>
            <a:pPr>
              <a:buNone/>
            </a:pPr>
            <a:endParaRPr lang="de-DE" sz="2400" dirty="0"/>
          </a:p>
          <a:p>
            <a:pPr>
              <a:buNone/>
            </a:pPr>
            <a:r>
              <a:rPr lang="de-DE" sz="2400" b="1" dirty="0" smtClean="0"/>
              <a:t>Grundsatz der Freiwilligkeit:</a:t>
            </a:r>
          </a:p>
          <a:p>
            <a:pPr marL="0" indent="0">
              <a:buNone/>
            </a:pPr>
            <a:r>
              <a:rPr lang="de-DE" sz="2400" dirty="0" smtClean="0"/>
              <a:t>Eine Betreuung darf nicht gegen den Willen des Betroffenen eingerichtet werden.</a:t>
            </a:r>
          </a:p>
          <a:p>
            <a:pPr marL="0" indent="0">
              <a:buNone/>
            </a:pPr>
            <a:r>
              <a:rPr lang="de-DE" sz="2400" dirty="0" smtClean="0"/>
              <a:t>Nur wenn der Betroffene aufgrund seiner Beeinträchtigung keinen freien Willen mehr bilden kann, kann ausnahmsweise auch gegen den Willen des Betroffenen eine Betreuung eingerichtet werden.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Gesetzliche Betreuung bedeutet nicht: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Pflegerische oder ärztliche Betreuung</a:t>
            </a:r>
          </a:p>
          <a:p>
            <a:pPr>
              <a:buFontTx/>
              <a:buChar char="-"/>
            </a:pPr>
            <a:r>
              <a:rPr lang="de-DE" sz="2400" dirty="0" smtClean="0"/>
              <a:t>Betreutes Wohnen</a:t>
            </a:r>
          </a:p>
          <a:p>
            <a:pPr>
              <a:buFontTx/>
              <a:buChar char="-"/>
            </a:pPr>
            <a:r>
              <a:rPr lang="de-DE" sz="2400" dirty="0" smtClean="0"/>
              <a:t>Hauswirtschaftliche Versorgung</a:t>
            </a:r>
          </a:p>
          <a:p>
            <a:pPr>
              <a:buFontTx/>
              <a:buChar char="-"/>
            </a:pPr>
            <a:r>
              <a:rPr lang="de-DE" sz="2400" dirty="0" smtClean="0"/>
              <a:t>Einkaufen</a:t>
            </a:r>
          </a:p>
          <a:p>
            <a:pPr>
              <a:buFontTx/>
              <a:buChar char="-"/>
            </a:pPr>
            <a:r>
              <a:rPr lang="de-DE" sz="2400" dirty="0" smtClean="0"/>
              <a:t>Begleitung zum Arzt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47912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Ziele des Betreuungsrechts: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Keine „anonyme Betreuung“</a:t>
            </a:r>
          </a:p>
          <a:p>
            <a:pPr>
              <a:buFontTx/>
              <a:buChar char="-"/>
            </a:pPr>
            <a:r>
              <a:rPr lang="de-DE" sz="2400" dirty="0" smtClean="0"/>
              <a:t>Der persönliche Kontakt ist immer erforderlich</a:t>
            </a:r>
          </a:p>
          <a:p>
            <a:pPr>
              <a:buFontTx/>
              <a:buChar char="-"/>
            </a:pPr>
            <a:r>
              <a:rPr lang="de-DE" sz="2400" dirty="0" smtClean="0"/>
              <a:t>Der Wunsch des Betreuten steht im Mittelpunkt</a:t>
            </a:r>
          </a:p>
          <a:p>
            <a:pPr>
              <a:buFontTx/>
              <a:buChar char="-"/>
            </a:pPr>
            <a:r>
              <a:rPr lang="de-DE" sz="2400" dirty="0" smtClean="0"/>
              <a:t>Geschäftsfähigkeit, Wahlrecht, Testierfähigkeit, Ehefähigkeit und Verfahrensfähigkeit sollen erhalten bleiben.</a:t>
            </a:r>
          </a:p>
          <a:p>
            <a:pPr>
              <a:buFontTx/>
              <a:buChar char="-"/>
            </a:pPr>
            <a:r>
              <a:rPr lang="de-DE" sz="2400" dirty="0" smtClean="0"/>
              <a:t>Auch die Ausübung der elterlichen Sorge ist weiterhin möglich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xmlns="" val="251511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400" b="1" dirty="0" smtClean="0"/>
              <a:t>Die Auswahl des Betreuers erfolgt gemäß § 1897 BGB</a:t>
            </a:r>
          </a:p>
          <a:p>
            <a:pPr>
              <a:buNone/>
            </a:pPr>
            <a:endParaRPr lang="de-DE" sz="2400" dirty="0"/>
          </a:p>
          <a:p>
            <a:pPr>
              <a:buFontTx/>
              <a:buChar char="-"/>
            </a:pPr>
            <a:r>
              <a:rPr lang="de-DE" sz="2400" dirty="0" smtClean="0"/>
              <a:t>natürliche Person, regelmäßig nahe Angehörige</a:t>
            </a:r>
          </a:p>
          <a:p>
            <a:pPr>
              <a:buFontTx/>
              <a:buChar char="-"/>
            </a:pPr>
            <a:r>
              <a:rPr lang="de-DE" sz="2400" dirty="0" smtClean="0"/>
              <a:t>Wünsche des Betroffenen sind maßgeblich</a:t>
            </a:r>
          </a:p>
          <a:p>
            <a:pPr>
              <a:buFontTx/>
              <a:buChar char="-"/>
            </a:pPr>
            <a:r>
              <a:rPr lang="de-DE" sz="2400" dirty="0" smtClean="0"/>
              <a:t>Interessenkonflikte sind zu berücksichtigen</a:t>
            </a:r>
          </a:p>
          <a:p>
            <a:pPr>
              <a:buNone/>
            </a:pPr>
            <a:r>
              <a:rPr lang="de-DE" sz="2400" dirty="0" smtClean="0"/>
              <a:t>-	Ehrenamtliche Betreuer vor Berufsbetreuern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sz="2400" b="1" dirty="0" smtClean="0"/>
              <a:t>Stellung und Pflichten des Betreuers:</a:t>
            </a:r>
          </a:p>
          <a:p>
            <a:pPr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dirty="0" smtClean="0"/>
              <a:t>Der Betreuer muss das Wohl und die Wünsche des Betroffenen berücksichtigen und mit ihm seine Handlungen besprechen.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Durch die Einrichtung der Betreuung wird der Betroffene nicht geschäftsunfähig. Er darf seine Angelegenheiten auch selbst regeln (Ausnahme: Einwilligungsvorbehalt, § 1903 BGB).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Der Betreuer ist Stellvertreter des Betroffenen (§ 1902 BGB). Er muss die Angelegenheiten des Betroffenen in dem jeweiligen Aufgabenkreis regeln.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de-DE" sz="2400" b="1" dirty="0" smtClean="0"/>
              <a:t>Die einzelnen Aufgabenkreise des Betreuers:</a:t>
            </a:r>
          </a:p>
          <a:p>
            <a:pPr>
              <a:buNone/>
            </a:pPr>
            <a:endParaRPr lang="de-DE" sz="2400" dirty="0"/>
          </a:p>
          <a:p>
            <a:pPr marL="457200" indent="-457200">
              <a:buAutoNum type="arabicPeriod"/>
            </a:pPr>
            <a:r>
              <a:rPr lang="de-DE" sz="2400" b="1" dirty="0" smtClean="0"/>
              <a:t>Vermögenssorge I</a:t>
            </a:r>
          </a:p>
          <a:p>
            <a:pPr marL="457200" indent="-457200">
              <a:buNone/>
            </a:pPr>
            <a:endParaRPr lang="de-DE" sz="2400" b="1" dirty="0" smtClean="0"/>
          </a:p>
          <a:p>
            <a:pPr marL="457200" indent="-457200">
              <a:buFontTx/>
              <a:buChar char="-"/>
            </a:pPr>
            <a:r>
              <a:rPr lang="de-DE" sz="2400" dirty="0" smtClean="0"/>
              <a:t>Geltendmachung von Zahlungsansprüchen jeglicher Art</a:t>
            </a:r>
          </a:p>
          <a:p>
            <a:pPr marL="457200" indent="-457200">
              <a:buFontTx/>
              <a:buChar char="-"/>
            </a:pPr>
            <a:r>
              <a:rPr lang="de-DE" sz="2400" dirty="0" smtClean="0"/>
              <a:t>Prüfung und ggfs. Abwehr von Ansprüchen gegen den Betreuten</a:t>
            </a:r>
          </a:p>
          <a:p>
            <a:pPr marL="457200" indent="-457200">
              <a:buFontTx/>
              <a:buChar char="-"/>
            </a:pPr>
            <a:r>
              <a:rPr lang="de-DE" sz="2400" dirty="0" smtClean="0"/>
              <a:t>Schuldenverwaltung (z. B. Einleitung Privatinsolvenzverfahren)</a:t>
            </a:r>
          </a:p>
          <a:p>
            <a:pPr marL="457200" indent="-457200">
              <a:buFontTx/>
              <a:buChar char="-"/>
            </a:pPr>
            <a:r>
              <a:rPr lang="de-DE" sz="2400" dirty="0" smtClean="0"/>
              <a:t>Konten- und Vermögensverwaltung</a:t>
            </a:r>
          </a:p>
          <a:p>
            <a:pPr marL="457200" indent="-457200">
              <a:buFontTx/>
              <a:buChar char="-"/>
            </a:pPr>
            <a:r>
              <a:rPr lang="de-DE" sz="2400" dirty="0" smtClean="0"/>
              <a:t>Verwaltung von Haus- und Grundeigentum</a:t>
            </a:r>
          </a:p>
          <a:p>
            <a:pPr marL="457200" indent="-457200">
              <a:buNone/>
            </a:pPr>
            <a:r>
              <a:rPr lang="de-DE" sz="2400" dirty="0" smtClean="0"/>
              <a:t>-	Vermögensanlage nach dem Grundsatz der Mündelsicherheit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Vermögenssorge II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Zu Beginn der Betreuung ist ein Vermögensverzeichnis zu erstellen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Der Betreuer muss dem Gericht jährlich die Rechnungslegung vorlegen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Nicht laufend benötigtes Vermögen muss vom Betreuer in regelmäßigen Anlageformen (Sparbuch) angelegt werden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400" b="1" dirty="0" smtClean="0"/>
              <a:t>2. Gesundheitssorge</a:t>
            </a:r>
          </a:p>
          <a:p>
            <a:pPr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Ausreichender Krankenversicherungsschutz des Betreuten</a:t>
            </a:r>
          </a:p>
          <a:p>
            <a:pPr>
              <a:buFontTx/>
              <a:buChar char="-"/>
            </a:pPr>
            <a:r>
              <a:rPr lang="de-DE" sz="2400" dirty="0" smtClean="0"/>
              <a:t>Zustimmung zu Behandlungsverträgen, Untersuchungen und Heilmaßnahmen (</a:t>
            </a:r>
            <a:r>
              <a:rPr lang="de-DE" sz="2400" u="sng" dirty="0" smtClean="0"/>
              <a:t>Falls Betreuter nicht einwilligungsfähig</a:t>
            </a:r>
            <a:r>
              <a:rPr lang="de-DE" sz="2400" dirty="0" smtClean="0"/>
              <a:t>!)</a:t>
            </a:r>
          </a:p>
          <a:p>
            <a:pPr>
              <a:buFontTx/>
              <a:buChar char="-"/>
            </a:pPr>
            <a:r>
              <a:rPr lang="de-DE" sz="2400" dirty="0" smtClean="0"/>
              <a:t>Sorge für Pflege und Rehabilitationsmaßnahmen</a:t>
            </a:r>
          </a:p>
          <a:p>
            <a:pPr>
              <a:buFontTx/>
              <a:buChar char="-"/>
            </a:pPr>
            <a:r>
              <a:rPr lang="de-DE" sz="2400" dirty="0" smtClean="0"/>
              <a:t>Überwachung von Behandlungen und Pflegetätigkeiten</a:t>
            </a:r>
          </a:p>
          <a:p>
            <a:pPr>
              <a:buFontTx/>
              <a:buChar char="-"/>
            </a:pPr>
            <a:r>
              <a:rPr lang="de-DE" sz="2400" dirty="0" smtClean="0"/>
              <a:t>Einholung von Genehmigungen des Betreuungsgerichts bei besonders gefährlichen Behandlungen</a:t>
            </a:r>
          </a:p>
          <a:p>
            <a:pPr>
              <a:buNone/>
            </a:pPr>
            <a:r>
              <a:rPr lang="de-DE" sz="2400" dirty="0" smtClean="0"/>
              <a:t>-	Überwachung der Einhaltung von Patientenverfügungen</a:t>
            </a:r>
          </a:p>
          <a:p>
            <a:pPr>
              <a:buNone/>
            </a:pPr>
            <a:endParaRPr lang="de-DE" sz="2400" b="1" dirty="0"/>
          </a:p>
          <a:p>
            <a:pPr>
              <a:buNone/>
            </a:pP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400" b="1" dirty="0" smtClean="0"/>
              <a:t>3. Aufenthaltsbestimmung</a:t>
            </a:r>
          </a:p>
          <a:p>
            <a:pPr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Regelung der Wohnverhältnisse des Betreuten</a:t>
            </a:r>
          </a:p>
          <a:p>
            <a:pPr>
              <a:buFontTx/>
              <a:buChar char="-"/>
            </a:pPr>
            <a:r>
              <a:rPr lang="de-DE" sz="2400" dirty="0" smtClean="0"/>
              <a:t>Anmietung und Kündigung von Wohnraum</a:t>
            </a:r>
          </a:p>
          <a:p>
            <a:pPr>
              <a:buFontTx/>
              <a:buChar char="-"/>
            </a:pPr>
            <a:r>
              <a:rPr lang="de-DE" sz="2400" dirty="0" smtClean="0"/>
              <a:t>Ordnungsbehördliche An-, Ab- und Ummeldungen, Ausweispflichten</a:t>
            </a:r>
          </a:p>
          <a:p>
            <a:pPr>
              <a:buFontTx/>
              <a:buChar char="-"/>
            </a:pPr>
            <a:r>
              <a:rPr lang="de-DE" sz="2400" dirty="0" smtClean="0"/>
              <a:t>Bestimmung des gewöhnlichen Aufenthalts</a:t>
            </a:r>
          </a:p>
          <a:p>
            <a:pPr>
              <a:buNone/>
            </a:pPr>
            <a:r>
              <a:rPr lang="de-DE" sz="2400" dirty="0" smtClean="0"/>
              <a:t>-	In bestimmten Fällen Veranlassung freiheitsentziehender Unterbringungen (</a:t>
            </a:r>
            <a:r>
              <a:rPr lang="de-DE" sz="2400" u="sng" dirty="0" smtClean="0"/>
              <a:t>nur mit Genehmigung des Gerichts</a:t>
            </a:r>
            <a:r>
              <a:rPr lang="de-DE" sz="24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400" b="1" dirty="0" smtClean="0"/>
              <a:t>Einwilligungsvorbehalt: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Einwilligungsvorbehalt kann zusätzlich zur Betreuung eingerichtet werden</a:t>
            </a:r>
          </a:p>
          <a:p>
            <a:pPr>
              <a:buFontTx/>
              <a:buChar char="-"/>
            </a:pPr>
            <a:r>
              <a:rPr lang="de-DE" sz="2400" dirty="0" smtClean="0"/>
              <a:t>Voraussetzung: der Betreute droht sich selbst schwer zu schädigen</a:t>
            </a:r>
          </a:p>
          <a:p>
            <a:pPr>
              <a:buFontTx/>
              <a:buChar char="-"/>
            </a:pPr>
            <a:r>
              <a:rPr lang="de-DE" sz="2400" dirty="0" smtClean="0"/>
              <a:t>Der Einwilligungsvorbehalt muss sich auf bestimmte Aufgabenkreise des Betreuers beziehen</a:t>
            </a:r>
          </a:p>
          <a:p>
            <a:pPr>
              <a:buFontTx/>
              <a:buChar char="-"/>
            </a:pPr>
            <a:r>
              <a:rPr lang="de-DE" sz="2400" dirty="0" smtClean="0"/>
              <a:t>Innerhalb dieser gilt der Betreute als beschränkt geschäftsfähig</a:t>
            </a:r>
          </a:p>
          <a:p>
            <a:pPr>
              <a:buFontTx/>
              <a:buChar char="-"/>
            </a:pPr>
            <a:r>
              <a:rPr lang="de-DE" sz="2400" dirty="0" smtClean="0"/>
              <a:t>Willenserklärungen sind vom Betreuer zu genehmigen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xmlns="" val="327764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de-DE" sz="2400" b="1" dirty="0" smtClean="0"/>
              <a:t>Verfahren der </a:t>
            </a:r>
            <a:r>
              <a:rPr lang="de-DE" sz="2400" b="1" dirty="0" err="1" smtClean="0"/>
              <a:t>Betreuerbestellung</a:t>
            </a:r>
            <a:r>
              <a:rPr lang="de-DE" sz="2400" b="1" dirty="0" smtClean="0"/>
              <a:t>:</a:t>
            </a:r>
          </a:p>
          <a:p>
            <a:pPr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Auf Antrag des Betroffenen selbst, eines Angehörigen, des Krankenhauses oder eines Dritten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Prüfung der medizinischen Notwendigkeit der Betreuung durch Einholung eines ärztlichen Gutachtens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Persönliche Anhörung des Betroffenen durch den Betreuungsrichter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Sozialbericht der Betreuungsbehörde mit Vorschlag eines Betreuers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de-DE" sz="2400" b="1" dirty="0" smtClean="0"/>
              <a:t>Entscheidung des Betreuungsgerichts</a:t>
            </a:r>
          </a:p>
          <a:p>
            <a:pPr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dirty="0" smtClean="0"/>
              <a:t>Das Betreuungsgericht entscheidet über die Einrichtung der Betreuung durch Beschluss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Beschluss wird wirksam durch Zustellung an den Betreuer; bei Eilbedürftigkeit ist die Anordnung der sofortigen Wirksamkeit möglich.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Der Betreuungsrichter entscheidet über die Bestellung des Betreuers, die notwendigen Aufgabenkreise, die Verlängerung oder Aufhebung der Betreuung, den </a:t>
            </a:r>
            <a:r>
              <a:rPr lang="de-DE" sz="2400" dirty="0" err="1" smtClean="0"/>
              <a:t>Betreuerwechsel</a:t>
            </a:r>
            <a:r>
              <a:rPr lang="de-DE" sz="2400" dirty="0" smtClean="0"/>
              <a:t> und </a:t>
            </a:r>
            <a:r>
              <a:rPr lang="de-DE" sz="2400" smtClean="0"/>
              <a:t>den Einwilligungsvorbehalt.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Notwendigkeit von </a:t>
            </a:r>
            <a:r>
              <a:rPr lang="de-DE" sz="2400" b="1" dirty="0" smtClean="0"/>
              <a:t>betreuungsgerichtlichen Genehmigungen</a:t>
            </a:r>
            <a:r>
              <a:rPr lang="de-DE" sz="2400" dirty="0" smtClean="0"/>
              <a:t>:</a:t>
            </a:r>
          </a:p>
          <a:p>
            <a:pPr marL="0" indent="0">
              <a:buNone/>
            </a:pPr>
            <a:endParaRPr lang="de-DE" sz="2400" dirty="0"/>
          </a:p>
          <a:p>
            <a:pPr>
              <a:buFontTx/>
              <a:buChar char="-"/>
            </a:pPr>
            <a:r>
              <a:rPr lang="de-DE" sz="2400" dirty="0" smtClean="0"/>
              <a:t>Bestimmte ärztliche Maßnahmen (§ 1904 BGB), z. B. Amputationen</a:t>
            </a:r>
          </a:p>
          <a:p>
            <a:pPr>
              <a:buFontTx/>
              <a:buChar char="-"/>
            </a:pPr>
            <a:r>
              <a:rPr lang="de-DE" sz="2400" dirty="0" smtClean="0"/>
              <a:t>Sterilisation (§ 1905 BGB)</a:t>
            </a:r>
          </a:p>
          <a:p>
            <a:pPr>
              <a:buFontTx/>
              <a:buChar char="-"/>
            </a:pPr>
            <a:r>
              <a:rPr lang="de-DE" sz="2400" dirty="0" smtClean="0"/>
              <a:t>Unterbringung (§ 1906 Abs. 1 BGB) in einer geschlossenen Psychiatrie oder einer beschützenden Abteilung eines Pflegeheims</a:t>
            </a:r>
          </a:p>
          <a:p>
            <a:pPr>
              <a:buFontTx/>
              <a:buChar char="-"/>
            </a:pPr>
            <a:r>
              <a:rPr lang="de-DE" sz="2400" dirty="0" smtClean="0"/>
              <a:t>Unterbringungsähnliche Maßnahmen (§ 1906 Abs. 4 BGB), z. B. Bettgitter, Bauchgurt, </a:t>
            </a:r>
            <a:r>
              <a:rPr lang="de-DE" sz="2400" dirty="0" err="1" smtClean="0"/>
              <a:t>Sitzhose</a:t>
            </a:r>
            <a:r>
              <a:rPr lang="de-DE" sz="2400" dirty="0"/>
              <a:t> </a:t>
            </a:r>
            <a:r>
              <a:rPr lang="de-DE" sz="2400" dirty="0" smtClean="0"/>
              <a:t>oder sedierende Medikation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62459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Aufsicht des Betreuers durch das Betreuungsgericht: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Vermögensverzeichnis</a:t>
            </a:r>
          </a:p>
          <a:p>
            <a:pPr>
              <a:buFontTx/>
              <a:buChar char="-"/>
            </a:pPr>
            <a:r>
              <a:rPr lang="de-DE" sz="2400" dirty="0" smtClean="0"/>
              <a:t>Jahresbericht</a:t>
            </a:r>
          </a:p>
          <a:p>
            <a:pPr>
              <a:buFontTx/>
              <a:buChar char="-"/>
            </a:pPr>
            <a:r>
              <a:rPr lang="de-DE" sz="2400" dirty="0" smtClean="0"/>
              <a:t>Rechnungslegung</a:t>
            </a:r>
          </a:p>
          <a:p>
            <a:pPr>
              <a:buFontTx/>
              <a:buChar char="-"/>
            </a:pPr>
            <a:r>
              <a:rPr lang="de-DE" sz="2400" dirty="0" smtClean="0"/>
              <a:t>Betreuungsgerichtliche Genehmigungen (Wohnungskündigung, Geldanlagen, Grundstücksgeschäfte, Verfügungen über größere Geldbeträge)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xmlns="" val="192603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Betreuerwechsel: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Auf Antrag des Betreuers, wenn Unzumutbarkeit vorliegt</a:t>
            </a:r>
          </a:p>
          <a:p>
            <a:pPr>
              <a:buFontTx/>
              <a:buChar char="-"/>
            </a:pPr>
            <a:r>
              <a:rPr lang="de-DE" sz="2400" dirty="0" smtClean="0"/>
              <a:t>Bei fehlender Eignung des Betreuers für die Betreuertätigkeit</a:t>
            </a:r>
          </a:p>
          <a:p>
            <a:pPr>
              <a:buFontTx/>
              <a:buChar char="-"/>
            </a:pPr>
            <a:r>
              <a:rPr lang="de-DE" sz="2400" dirty="0" smtClean="0"/>
              <a:t>Wechsel von beruflicher zu ehrenamtlicher Betreuung oder umgekehrt</a:t>
            </a:r>
          </a:p>
          <a:p>
            <a:pPr>
              <a:buFontTx/>
              <a:buChar char="-"/>
            </a:pPr>
            <a:r>
              <a:rPr lang="de-DE" sz="2400" dirty="0" smtClean="0"/>
              <a:t>Entlassung von Vereins- und Behördenbetreuern auf Antrag des Arbeitgebers</a:t>
            </a:r>
          </a:p>
          <a:p>
            <a:pPr>
              <a:buFontTx/>
              <a:buChar char="-"/>
            </a:pPr>
            <a:r>
              <a:rPr lang="de-DE" sz="2400" dirty="0" smtClean="0"/>
              <a:t>Tod des Betreuten</a:t>
            </a:r>
          </a:p>
          <a:p>
            <a:pPr marL="0" indent="0">
              <a:buNone/>
            </a:pPr>
            <a:endParaRPr lang="de-DE" sz="2400" dirty="0" smtClean="0"/>
          </a:p>
          <a:p>
            <a:pPr>
              <a:buFontTx/>
              <a:buChar char="-"/>
            </a:pP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xmlns="" val="296027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Aufhebung der Betreuung: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Auf Antrag des Betreuten, wenn die Betreuung auf Antrag des Betreuten eingerichtet wurde (Ausnahme: die Betreuung ist nun von Amts wegen erforderlich)</a:t>
            </a:r>
          </a:p>
          <a:p>
            <a:pPr>
              <a:buFontTx/>
              <a:buChar char="-"/>
            </a:pPr>
            <a:r>
              <a:rPr lang="de-DE" sz="2400" dirty="0" smtClean="0"/>
              <a:t>Die Betreuungsvoraussetzungen sind entfallen</a:t>
            </a:r>
          </a:p>
          <a:p>
            <a:pPr>
              <a:buFontTx/>
              <a:buChar char="-"/>
            </a:pPr>
            <a:r>
              <a:rPr lang="de-DE" sz="2400" dirty="0" smtClean="0"/>
              <a:t>Einschränkung der Aufgabenkreise, falls erforderlich</a:t>
            </a:r>
          </a:p>
          <a:p>
            <a:pPr>
              <a:buFontTx/>
              <a:buChar char="-"/>
            </a:pPr>
            <a:r>
              <a:rPr lang="de-DE" sz="2400" dirty="0" smtClean="0"/>
              <a:t>Aufhebung von Einwilligungsvorbehalten, falls nicht mehr erforderlich</a:t>
            </a:r>
          </a:p>
          <a:p>
            <a:pPr marL="0" indent="0">
              <a:buNone/>
            </a:pP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447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400" b="1" dirty="0" smtClean="0"/>
              <a:t>Betreuerpflichten nach Ende der Betreuung: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Rückgabe des Betreuerausweises an das Betreuungsgericht</a:t>
            </a:r>
          </a:p>
          <a:p>
            <a:pPr>
              <a:buFontTx/>
              <a:buChar char="-"/>
            </a:pPr>
            <a:r>
              <a:rPr lang="de-DE" sz="2400" dirty="0" smtClean="0"/>
              <a:t>Schlussbericht und Schlussrechnungslegung</a:t>
            </a:r>
          </a:p>
          <a:p>
            <a:pPr>
              <a:buFontTx/>
              <a:buChar char="-"/>
            </a:pPr>
            <a:r>
              <a:rPr lang="de-DE" sz="2400" dirty="0" smtClean="0"/>
              <a:t>Rechenschaft und Vermögensherausgabe an den früheren Betreuten, Erben bzw. Nachfolgebetreuer</a:t>
            </a:r>
          </a:p>
          <a:p>
            <a:pPr>
              <a:buFontTx/>
              <a:buChar char="-"/>
            </a:pPr>
            <a:r>
              <a:rPr lang="de-DE" sz="2400" dirty="0" smtClean="0"/>
              <a:t>Herausgabe der Akten an Nachfolger</a:t>
            </a:r>
          </a:p>
          <a:p>
            <a:pPr>
              <a:buFontTx/>
              <a:buChar char="-"/>
            </a:pPr>
            <a:r>
              <a:rPr lang="de-DE" sz="2400" dirty="0" smtClean="0"/>
              <a:t>Gegebenenfalls Einreichung einer Entlastungserklärung</a:t>
            </a:r>
          </a:p>
          <a:p>
            <a:pPr marL="0" indent="0">
              <a:buNone/>
            </a:pPr>
            <a:endParaRPr lang="de-DE" sz="2400" dirty="0" smtClean="0"/>
          </a:p>
          <a:p>
            <a:pPr>
              <a:buFontTx/>
              <a:buChar char="-"/>
            </a:pPr>
            <a:endParaRPr lang="de-DE" sz="2400" dirty="0" smtClean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57995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Notgeschäftsführung: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Nach dem Tode des Betreuten kann der Betreuer die Verpflichtung zur Notgeschäftsführung haben, z. B.</a:t>
            </a:r>
            <a:endParaRPr lang="de-DE" sz="2000" dirty="0"/>
          </a:p>
          <a:p>
            <a:pPr marL="0" indent="0">
              <a:buNone/>
            </a:pPr>
            <a:r>
              <a:rPr lang="de-DE" sz="2400" dirty="0"/>
              <a:t>	</a:t>
            </a:r>
            <a:endParaRPr lang="de-DE" sz="2400" dirty="0" smtClean="0"/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dirty="0" smtClean="0"/>
              <a:t>-	Verpflegung von Haustieren</a:t>
            </a:r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dirty="0" smtClean="0"/>
              <a:t>-	Sicherung immobiler Werte</a:t>
            </a:r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dirty="0" smtClean="0"/>
              <a:t>-	Antragstellung bei Behörden</a:t>
            </a:r>
          </a:p>
          <a:p>
            <a:pPr marL="0" indent="0">
              <a:buNone/>
            </a:pP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8456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Beratung und Unterstützung von ehrenamtlichen Betreuern: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Beratung durch das Betreuungsgericht</a:t>
            </a:r>
          </a:p>
          <a:p>
            <a:pPr>
              <a:buFontTx/>
              <a:buChar char="-"/>
            </a:pPr>
            <a:r>
              <a:rPr lang="de-DE" sz="2400" dirty="0" smtClean="0"/>
              <a:t>Beratung durch die Betreuungsbehörde</a:t>
            </a:r>
          </a:p>
          <a:p>
            <a:pPr>
              <a:buFontTx/>
              <a:buChar char="-"/>
            </a:pPr>
            <a:r>
              <a:rPr lang="de-DE" sz="2400" dirty="0" smtClean="0"/>
              <a:t>Einführung, Beratung und Ausbildung durch anerkannte Betreuungsvereine, z. B. Betreuungsverein Lebenshilfe NW e. V.</a:t>
            </a:r>
          </a:p>
          <a:p>
            <a:pPr marL="0" indent="0"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xmlns="" val="162200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Aufwandspauschale: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Ab dem 01.08.2013 beträgt diese EUR 399</a:t>
            </a:r>
          </a:p>
          <a:p>
            <a:pPr>
              <a:buFontTx/>
              <a:buChar char="-"/>
            </a:pPr>
            <a:r>
              <a:rPr lang="de-DE" sz="2400" dirty="0" smtClean="0"/>
              <a:t>Bei Mittellosigkeit wird diese aus der Staatskasse bezahlt</a:t>
            </a:r>
          </a:p>
          <a:p>
            <a:pPr>
              <a:buFontTx/>
              <a:buChar char="-"/>
            </a:pPr>
            <a:r>
              <a:rPr lang="de-DE" sz="2400" dirty="0" smtClean="0"/>
              <a:t>Hinweis: Aufwandspauschale unterliegt gegebenenfalls der Steuerpflicht</a:t>
            </a:r>
          </a:p>
          <a:p>
            <a:pPr marL="0" indent="0">
              <a:buNone/>
            </a:pPr>
            <a:endParaRPr lang="de-DE" sz="2400" dirty="0" smtClean="0"/>
          </a:p>
          <a:p>
            <a:pPr>
              <a:buFontTx/>
              <a:buChar char="-"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xmlns="" val="291836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Gesetzliche Betreuung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Haftungsgefahren eines Betreuers:</a:t>
            </a:r>
          </a:p>
          <a:p>
            <a:pPr marL="0" indent="0">
              <a:buNone/>
            </a:pPr>
            <a:endParaRPr lang="de-DE" sz="2400" b="1" dirty="0"/>
          </a:p>
          <a:p>
            <a:pPr>
              <a:buFontTx/>
              <a:buChar char="-"/>
            </a:pPr>
            <a:r>
              <a:rPr lang="de-DE" sz="2400" dirty="0" smtClean="0"/>
              <a:t>Haftung für alle Pflichtwidrigkeiten, solange schuldhaft herbeigeführt</a:t>
            </a:r>
          </a:p>
          <a:p>
            <a:pPr>
              <a:buFontTx/>
              <a:buChar char="-"/>
            </a:pPr>
            <a:r>
              <a:rPr lang="de-DE" sz="2400" dirty="0" smtClean="0"/>
              <a:t>Schuldhaftigkeit kann in Vorsatz oder Fahrlässigkeit bestehen</a:t>
            </a:r>
          </a:p>
          <a:p>
            <a:pPr>
              <a:buFontTx/>
              <a:buChar char="-"/>
            </a:pPr>
            <a:r>
              <a:rPr lang="de-DE" sz="2400" dirty="0" smtClean="0"/>
              <a:t>Auch pflichtwidriges Unterlassen kann Schuldhaftigkeit begründen</a:t>
            </a:r>
          </a:p>
          <a:p>
            <a:pPr>
              <a:buFontTx/>
              <a:buChar char="-"/>
            </a:pPr>
            <a:r>
              <a:rPr lang="de-DE" sz="2400" dirty="0" smtClean="0"/>
              <a:t>Genehmigung des Betreuungsgerichts bedeutet keine Haftungsbefreiung</a:t>
            </a:r>
          </a:p>
          <a:p>
            <a:pPr>
              <a:buFontTx/>
              <a:buChar char="-"/>
            </a:pPr>
            <a:r>
              <a:rPr lang="de-DE" sz="2400" dirty="0" smtClean="0"/>
              <a:t>Haftung verjährt grundsätzlich in 30 Jahren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xmlns="" val="57638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dirty="0" err="1" smtClean="0"/>
              <a:t>m</a:t>
            </a:r>
            <a:r>
              <a:rPr lang="de-DE" dirty="0" err="1" smtClean="0"/>
              <a:t>th</a:t>
            </a:r>
            <a:r>
              <a:rPr lang="de-DE" dirty="0" smtClean="0"/>
              <a:t> </a:t>
            </a:r>
            <a:r>
              <a:rPr lang="de-DE" dirty="0" err="1" smtClean="0"/>
              <a:t>Tieben</a:t>
            </a:r>
            <a:r>
              <a:rPr lang="de-DE" dirty="0" smtClean="0"/>
              <a:t> &amp; Partner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Sachsenring 34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50677 Köln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Telefon: </a:t>
            </a:r>
            <a:r>
              <a:rPr lang="de-DE" dirty="0" smtClean="0"/>
              <a:t>0221/20426165</a:t>
            </a:r>
            <a:endParaRPr lang="de-DE" dirty="0"/>
          </a:p>
          <a:p>
            <a:pPr marL="0" indent="0">
              <a:buNone/>
            </a:pPr>
            <a:r>
              <a:rPr lang="de-DE" smtClean="0"/>
              <a:t>Telefax: 0221/2717110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xmlns="" val="6192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973</Words>
  <Application>Microsoft Office PowerPoint</Application>
  <PresentationFormat>Bildschirmpräsentation (4:3)</PresentationFormat>
  <Paragraphs>197</Paragraphs>
  <Slides>25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6" baseType="lpstr">
      <vt:lpstr>Larissa-Design</vt:lpstr>
      <vt:lpstr>Einführung in das Betreuungsrecht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Gesetzliche Betreuung</vt:lpstr>
      <vt:lpstr>mth Tieben &amp; Partner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in das Betreuungsrecht und die dahingehende Vorsorge</dc:title>
  <dc:creator>Windows User</dc:creator>
  <cp:lastModifiedBy>Windows User</cp:lastModifiedBy>
  <cp:revision>29</cp:revision>
  <dcterms:created xsi:type="dcterms:W3CDTF">2013-11-11T16:48:53Z</dcterms:created>
  <dcterms:modified xsi:type="dcterms:W3CDTF">2013-12-01T06:16:51Z</dcterms:modified>
</cp:coreProperties>
</file>